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3" r:id="rId2"/>
  </p:sldIdLst>
  <p:sldSz cx="6858000" cy="9906000" type="A4"/>
  <p:notesSz cx="7034213" cy="10164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79B"/>
    <a:srgbClr val="FFF4D1"/>
    <a:srgbClr val="FFF9E5"/>
    <a:srgbClr val="F3A89B"/>
    <a:srgbClr val="B2E2BF"/>
    <a:srgbClr val="E7553D"/>
    <a:srgbClr val="C1E1A3"/>
    <a:srgbClr val="E8E9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6" d="100"/>
          <a:sy n="66" d="100"/>
        </p:scale>
        <p:origin x="220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8000" cy="5095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84625" y="0"/>
            <a:ext cx="3048000" cy="5095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8EC70-6349-41AE-86F0-25F1294BB17A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28863" y="1270000"/>
            <a:ext cx="2376487" cy="34305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3263" y="4891088"/>
            <a:ext cx="5627687" cy="40036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655175"/>
            <a:ext cx="3048000" cy="5095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84625" y="9655175"/>
            <a:ext cx="3048000" cy="5095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84276E-FCDE-4943-97DD-8B7881CC5A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2981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10AB8-A422-4186-9817-F62F76A6DA2D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0D566-303D-4081-8ABE-EA42C71185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6191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10AB8-A422-4186-9817-F62F76A6DA2D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0D566-303D-4081-8ABE-EA42C71185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0431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10AB8-A422-4186-9817-F62F76A6DA2D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0D566-303D-4081-8ABE-EA42C71185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2373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10AB8-A422-4186-9817-F62F76A6DA2D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0D566-303D-4081-8ABE-EA42C71185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4114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10AB8-A422-4186-9817-F62F76A6DA2D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0D566-303D-4081-8ABE-EA42C71185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0981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10AB8-A422-4186-9817-F62F76A6DA2D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0D566-303D-4081-8ABE-EA42C71185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7312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10AB8-A422-4186-9817-F62F76A6DA2D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0D566-303D-4081-8ABE-EA42C71185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0807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10AB8-A422-4186-9817-F62F76A6DA2D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0D566-303D-4081-8ABE-EA42C71185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712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10AB8-A422-4186-9817-F62F76A6DA2D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0D566-303D-4081-8ABE-EA42C71185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31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10AB8-A422-4186-9817-F62F76A6DA2D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0D566-303D-4081-8ABE-EA42C71185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7423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10AB8-A422-4186-9817-F62F76A6DA2D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0D566-303D-4081-8ABE-EA42C71185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6800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10AB8-A422-4186-9817-F62F76A6DA2D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F0D566-303D-4081-8ABE-EA42C71185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1850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407516" y="277802"/>
            <a:ext cx="61392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5400" dirty="0">
                <a:solidFill>
                  <a:schemeClr val="accent6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 職場体験 </a:t>
            </a:r>
            <a:endParaRPr kumimoji="1" lang="en-US" altLang="ja-JP" sz="5400" dirty="0">
              <a:solidFill>
                <a:schemeClr val="accent6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07516" y="1150890"/>
            <a:ext cx="613928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2500" b="1" dirty="0">
                <a:solidFill>
                  <a:schemeClr val="accent6"/>
                </a:solidFill>
                <a:latin typeface="+mn-ea"/>
              </a:rPr>
              <a:t>受入れ事業所を募集しています！</a:t>
            </a:r>
            <a:endParaRPr kumimoji="1" lang="en-US" altLang="ja-JP" sz="2500" b="1" dirty="0">
              <a:solidFill>
                <a:schemeClr val="accent6"/>
              </a:solidFill>
              <a:latin typeface="+mn-ea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>
          <a:xfrm>
            <a:off x="501096" y="1739412"/>
            <a:ext cx="6045704" cy="1023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矢巾町では、中学校職場体験学習の一層の充実を図るため、受入れにご協力いただける事業所を募集しています。</a:t>
            </a:r>
            <a:endParaRPr lang="en-US" altLang="ja-JP" sz="14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地域の子どもたちのため、ご協力をお願いします！</a:t>
            </a:r>
          </a:p>
        </p:txBody>
      </p:sp>
      <p:cxnSp>
        <p:nvCxnSpPr>
          <p:cNvPr id="10" name="直線コネクタ 9"/>
          <p:cNvCxnSpPr>
            <a:cxnSpLocks/>
          </p:cNvCxnSpPr>
          <p:nvPr/>
        </p:nvCxnSpPr>
        <p:spPr>
          <a:xfrm>
            <a:off x="207481" y="1720799"/>
            <a:ext cx="6541035" cy="0"/>
          </a:xfrm>
          <a:prstGeom prst="line">
            <a:avLst/>
          </a:prstGeom>
          <a:ln w="34925" cap="rnd">
            <a:solidFill>
              <a:schemeClr val="accent6"/>
            </a:solidFill>
            <a:prstDash val="sysDash"/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角丸四角形 25"/>
          <p:cNvSpPr/>
          <p:nvPr/>
        </p:nvSpPr>
        <p:spPr>
          <a:xfrm>
            <a:off x="372992" y="2843012"/>
            <a:ext cx="6096351" cy="2175950"/>
          </a:xfrm>
          <a:prstGeom prst="roundRect">
            <a:avLst>
              <a:gd name="adj" fmla="val 10467"/>
            </a:avLst>
          </a:prstGeom>
          <a:solidFill>
            <a:schemeClr val="bg1">
              <a:alpha val="50000"/>
            </a:schemeClr>
          </a:solidFill>
          <a:ln w="19050">
            <a:solidFill>
              <a:schemeClr val="accent6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タイトル 1"/>
          <p:cNvSpPr txBox="1">
            <a:spLocks/>
          </p:cNvSpPr>
          <p:nvPr/>
        </p:nvSpPr>
        <p:spPr>
          <a:xfrm>
            <a:off x="496246" y="3430155"/>
            <a:ext cx="6286500" cy="6121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矢巾中学校　　</a:t>
            </a:r>
            <a:r>
              <a: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27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日（火）、</a:t>
            </a:r>
            <a:r>
              <a: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28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日（水）</a:t>
            </a:r>
            <a:endParaRPr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矢巾北中学校　</a:t>
            </a:r>
            <a:r>
              <a: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21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日（水）、</a:t>
            </a:r>
            <a:r>
              <a: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22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日（木）</a:t>
            </a:r>
            <a:endParaRPr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タイトル 1"/>
          <p:cNvSpPr txBox="1">
            <a:spLocks/>
          </p:cNvSpPr>
          <p:nvPr/>
        </p:nvSpPr>
        <p:spPr>
          <a:xfrm>
            <a:off x="513342" y="4003157"/>
            <a:ext cx="6392658" cy="7998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２学年の生徒を対象として実施予定です。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 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原則として、それぞれ２日間の受入れをお願いしています。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受入れ生徒の有無は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lang="ja-JP" altLang="en-US" sz="140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２</a:t>
            </a:r>
            <a:r>
              <a:rPr lang="ja-JP" altLang="en-US" sz="1400"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までにご連絡いたします。生徒</a:t>
            </a:r>
            <a:r>
              <a:rPr lang="ja-JP" altLang="en-US" sz="1400">
                <a:latin typeface="メイリオ" panose="020B0604030504040204" pitchFamily="50" charset="-128"/>
                <a:ea typeface="メイリオ" panose="020B0604030504040204" pitchFamily="50" charset="-128"/>
              </a:rPr>
              <a:t>の受入れ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は、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希望状況等により依頼がない場合がございますので、ご了承ください。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513342" y="2915957"/>
            <a:ext cx="2178216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職場体験日程</a:t>
            </a:r>
          </a:p>
        </p:txBody>
      </p:sp>
      <p:sp>
        <p:nvSpPr>
          <p:cNvPr id="27" name="角丸四角形 26"/>
          <p:cNvSpPr/>
          <p:nvPr/>
        </p:nvSpPr>
        <p:spPr>
          <a:xfrm>
            <a:off x="372992" y="5146277"/>
            <a:ext cx="6103526" cy="1181743"/>
          </a:xfrm>
          <a:prstGeom prst="roundRect">
            <a:avLst>
              <a:gd name="adj" fmla="val 10467"/>
            </a:avLst>
          </a:prstGeom>
          <a:solidFill>
            <a:schemeClr val="bg1">
              <a:alpha val="50000"/>
            </a:schemeClr>
          </a:solidFill>
          <a:ln w="19050">
            <a:solidFill>
              <a:schemeClr val="accent6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01096" y="5203464"/>
            <a:ext cx="2126859" cy="37669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職場体験内容の例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タイトル 1"/>
          <p:cNvSpPr txBox="1">
            <a:spLocks/>
          </p:cNvSpPr>
          <p:nvPr/>
        </p:nvSpPr>
        <p:spPr>
          <a:xfrm>
            <a:off x="513342" y="5716944"/>
            <a:ext cx="6286500" cy="709688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現場見学、接客（販売のアシスタント等）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作業（箱詰め、品出し等）、業務補助など</a:t>
            </a:r>
          </a:p>
          <a:p>
            <a:pPr algn="l"/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8" name="角丸四角形 27"/>
          <p:cNvSpPr/>
          <p:nvPr/>
        </p:nvSpPr>
        <p:spPr>
          <a:xfrm>
            <a:off x="372992" y="6453265"/>
            <a:ext cx="6096351" cy="1505944"/>
          </a:xfrm>
          <a:prstGeom prst="roundRect">
            <a:avLst>
              <a:gd name="adj" fmla="val 10467"/>
            </a:avLst>
          </a:prstGeom>
          <a:solidFill>
            <a:schemeClr val="bg1">
              <a:alpha val="50000"/>
            </a:schemeClr>
          </a:solidFill>
          <a:ln w="19050">
            <a:solidFill>
              <a:schemeClr val="accent6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13342" y="6559761"/>
            <a:ext cx="1601709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申し込み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タイトル 1"/>
          <p:cNvSpPr txBox="1">
            <a:spLocks/>
          </p:cNvSpPr>
          <p:nvPr/>
        </p:nvSpPr>
        <p:spPr>
          <a:xfrm>
            <a:off x="496246" y="7059641"/>
            <a:ext cx="6286500" cy="54533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町ホームページ申込フォームよりお申し込みください。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en-US" altLang="ja-JP" sz="1600" dirty="0">
                <a:latin typeface="Arial Rounded MT Bold" panose="020F0704030504030204" pitchFamily="34" charset="0"/>
                <a:ea typeface="メイリオ" panose="020B0604030504040204" pitchFamily="50" charset="-128"/>
              </a:rPr>
              <a:t>URL:https://www.town.yahaba.iwate.jp/form/174</a:t>
            </a:r>
          </a:p>
          <a:p>
            <a:pPr algn="l"/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407517" y="8101274"/>
            <a:ext cx="2509304" cy="953681"/>
          </a:xfrm>
          <a:prstGeom prst="roundRect">
            <a:avLst>
              <a:gd name="adj" fmla="val 10467"/>
            </a:avLst>
          </a:prstGeom>
          <a:solidFill>
            <a:schemeClr val="bg1">
              <a:alpha val="50000"/>
            </a:schemeClr>
          </a:solidFill>
          <a:ln w="19050">
            <a:solidFill>
              <a:schemeClr val="accent6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503723" y="8169847"/>
            <a:ext cx="1580169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募集締切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タイトル 1"/>
          <p:cNvSpPr txBox="1">
            <a:spLocks/>
          </p:cNvSpPr>
          <p:nvPr/>
        </p:nvSpPr>
        <p:spPr>
          <a:xfrm>
            <a:off x="496246" y="8654562"/>
            <a:ext cx="5818010" cy="36933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令和８年６月</a:t>
            </a:r>
            <a:r>
              <a: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25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日（木）</a:t>
            </a:r>
            <a:endParaRPr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30" name="図 2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01306" y="6929093"/>
            <a:ext cx="801123" cy="801123"/>
          </a:xfrm>
          <a:prstGeom prst="rect">
            <a:avLst/>
          </a:prstGeom>
        </p:spPr>
      </p:pic>
      <p:sp>
        <p:nvSpPr>
          <p:cNvPr id="32" name="タイトル 1"/>
          <p:cNvSpPr txBox="1">
            <a:spLocks/>
          </p:cNvSpPr>
          <p:nvPr/>
        </p:nvSpPr>
        <p:spPr>
          <a:xfrm>
            <a:off x="3287961" y="8185201"/>
            <a:ext cx="3442759" cy="8211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お問い合わせ先</a:t>
            </a:r>
            <a:endParaRPr lang="en-US" altLang="ja-JP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矢巾町役場　産業観光課　商工振興係</a:t>
            </a:r>
            <a:endParaRPr lang="en-US" altLang="ja-JP" sz="14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☎</a:t>
            </a:r>
            <a:r>
              <a:rPr lang="en-US" altLang="ja-JP" sz="140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019-611-2613</a:t>
            </a:r>
            <a:endParaRPr lang="en-US" altLang="ja-JP" sz="14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40" name="直線コネクタ 39"/>
          <p:cNvCxnSpPr>
            <a:cxnSpLocks/>
          </p:cNvCxnSpPr>
          <p:nvPr/>
        </p:nvCxnSpPr>
        <p:spPr>
          <a:xfrm>
            <a:off x="563228" y="3266998"/>
            <a:ext cx="1416043" cy="0"/>
          </a:xfrm>
          <a:prstGeom prst="line">
            <a:avLst/>
          </a:prstGeom>
          <a:ln w="63500" cap="rnd">
            <a:solidFill>
              <a:schemeClr val="accent2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コネクタ 41"/>
          <p:cNvCxnSpPr>
            <a:cxnSpLocks/>
          </p:cNvCxnSpPr>
          <p:nvPr/>
        </p:nvCxnSpPr>
        <p:spPr>
          <a:xfrm>
            <a:off x="513342" y="5497891"/>
            <a:ext cx="1905767" cy="0"/>
          </a:xfrm>
          <a:prstGeom prst="line">
            <a:avLst/>
          </a:prstGeom>
          <a:ln w="63500" cap="rnd">
            <a:solidFill>
              <a:schemeClr val="accent2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/>
          <p:cNvCxnSpPr>
            <a:cxnSpLocks/>
          </p:cNvCxnSpPr>
          <p:nvPr/>
        </p:nvCxnSpPr>
        <p:spPr>
          <a:xfrm>
            <a:off x="563228" y="8512658"/>
            <a:ext cx="1001297" cy="0"/>
          </a:xfrm>
          <a:prstGeom prst="line">
            <a:avLst/>
          </a:prstGeom>
          <a:ln w="63500" cap="rnd">
            <a:solidFill>
              <a:schemeClr val="accent2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ホームベース 54"/>
          <p:cNvSpPr/>
          <p:nvPr/>
        </p:nvSpPr>
        <p:spPr>
          <a:xfrm>
            <a:off x="372992" y="0"/>
            <a:ext cx="1446032" cy="360947"/>
          </a:xfrm>
          <a:prstGeom prst="homePlat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accent2"/>
                </a:solidFill>
              </a:rPr>
              <a:t>令和８年度</a:t>
            </a:r>
          </a:p>
        </p:txBody>
      </p:sp>
      <p:sp>
        <p:nvSpPr>
          <p:cNvPr id="56" name="正方形/長方形 55"/>
          <p:cNvSpPr/>
          <p:nvPr/>
        </p:nvSpPr>
        <p:spPr>
          <a:xfrm>
            <a:off x="144384" y="4739"/>
            <a:ext cx="183417" cy="36000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正方形/長方形 56"/>
          <p:cNvSpPr/>
          <p:nvPr/>
        </p:nvSpPr>
        <p:spPr>
          <a:xfrm>
            <a:off x="12911" y="4739"/>
            <a:ext cx="89097" cy="36000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4" name="直線コネクタ 43"/>
          <p:cNvCxnSpPr>
            <a:cxnSpLocks/>
          </p:cNvCxnSpPr>
          <p:nvPr/>
        </p:nvCxnSpPr>
        <p:spPr>
          <a:xfrm>
            <a:off x="563228" y="6891284"/>
            <a:ext cx="1001297" cy="0"/>
          </a:xfrm>
          <a:prstGeom prst="line">
            <a:avLst/>
          </a:prstGeom>
          <a:ln w="63500" cap="rnd">
            <a:solidFill>
              <a:schemeClr val="accent2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コネクタ 37">
            <a:extLst>
              <a:ext uri="{FF2B5EF4-FFF2-40B4-BE49-F238E27FC236}">
                <a16:creationId xmlns:a16="http://schemas.microsoft.com/office/drawing/2014/main" id="{642E75C3-454C-A987-BE26-4A2CDAF03808}"/>
              </a:ext>
            </a:extLst>
          </p:cNvPr>
          <p:cNvCxnSpPr>
            <a:cxnSpLocks/>
          </p:cNvCxnSpPr>
          <p:nvPr/>
        </p:nvCxnSpPr>
        <p:spPr>
          <a:xfrm>
            <a:off x="150649" y="9385169"/>
            <a:ext cx="6541035" cy="0"/>
          </a:xfrm>
          <a:prstGeom prst="line">
            <a:avLst/>
          </a:prstGeom>
          <a:ln w="34925" cap="rnd">
            <a:solidFill>
              <a:schemeClr val="accent6"/>
            </a:solidFill>
            <a:prstDash val="sysDash"/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9672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978</TotalTime>
  <Words>223</Words>
  <Application>Microsoft Office PowerPoint</Application>
  <PresentationFormat>A4 210 x 297 mm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HGS創英角ｺﾞｼｯｸUB</vt:lpstr>
      <vt:lpstr>メイリオ</vt:lpstr>
      <vt:lpstr>游ゴシック</vt:lpstr>
      <vt:lpstr>Arial</vt:lpstr>
      <vt:lpstr>Arial Rounded MT Bold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令和６年　矢巾町産新米 ササニシキ 白米　２kg</dc:title>
  <dc:creator>寺田　清香</dc:creator>
  <cp:lastModifiedBy>柴田 真優</cp:lastModifiedBy>
  <cp:revision>84</cp:revision>
  <cp:lastPrinted>2025-05-28T12:24:13Z</cp:lastPrinted>
  <dcterms:created xsi:type="dcterms:W3CDTF">2024-09-05T00:15:52Z</dcterms:created>
  <dcterms:modified xsi:type="dcterms:W3CDTF">2026-05-29T01:50:15Z</dcterms:modified>
</cp:coreProperties>
</file>